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78" r:id="rId6"/>
    <p:sldId id="261" r:id="rId7"/>
    <p:sldId id="271" r:id="rId8"/>
    <p:sldId id="274" r:id="rId9"/>
    <p:sldId id="273" r:id="rId10"/>
    <p:sldId id="272" r:id="rId11"/>
    <p:sldId id="277" r:id="rId12"/>
  </p:sldIdLst>
  <p:sldSz cx="12192000" cy="6858000"/>
  <p:notesSz cx="6858000" cy="9144000"/>
  <p:embeddedFontLst>
    <p:embeddedFont>
      <p:font typeface="Avenir Next LT Pro" panose="020B0504020202020204" pitchFamily="34" charset="77"/>
      <p:regular r:id="rId13"/>
      <p:bold r:id="rId14"/>
      <p:italic r:id="rId15"/>
      <p:boldItalic r:id="rId16"/>
    </p:embeddedFont>
    <p:embeddedFont>
      <p:font typeface="AvenirNext LT Pro Medium" panose="020B0504020202020204" pitchFamily="34" charset="77"/>
      <p:regular r:id="rId17"/>
      <p:italic r:id="rId18"/>
    </p:embeddedFont>
    <p:embeddedFont>
      <p:font typeface="AvenirNext LT Pro Regular" panose="020B0504020202020204" pitchFamily="34" charset="77"/>
      <p:regular r:id="rId19"/>
      <p:bold r:id="rId20"/>
      <p:italic r:id="rId21"/>
    </p:embeddedFont>
  </p:embeddedFontLst>
  <p:defaultTextStyle>
    <a:defPPr>
      <a:defRPr lang="sv-SE"/>
    </a:defPPr>
    <a:lvl1pPr marL="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8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1" algn="l" defTabSz="9143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15"/>
  </p:normalViewPr>
  <p:slideViewPr>
    <p:cSldViewPr snapToGrid="0" snapToObjects="1" showGuides="1">
      <p:cViewPr varScale="1">
        <p:scale>
          <a:sx n="124" d="100"/>
          <a:sy n="124" d="100"/>
        </p:scale>
        <p:origin x="5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Johansson" userId="cb0e9dd3-b490-40f7-9563-3e45559b1ed8" providerId="ADAL" clId="{A6DA8347-6419-4E43-9CE5-FD241EF8381C}"/>
    <pc:docChg chg="addSld modSld">
      <pc:chgData name="Amanda Johansson" userId="cb0e9dd3-b490-40f7-9563-3e45559b1ed8" providerId="ADAL" clId="{A6DA8347-6419-4E43-9CE5-FD241EF8381C}" dt="2021-08-17T14:14:14.333" v="192" actId="20577"/>
      <pc:docMkLst>
        <pc:docMk/>
      </pc:docMkLst>
      <pc:sldChg chg="modSp mod">
        <pc:chgData name="Amanda Johansson" userId="cb0e9dd3-b490-40f7-9563-3e45559b1ed8" providerId="ADAL" clId="{A6DA8347-6419-4E43-9CE5-FD241EF8381C}" dt="2021-08-17T13:08:49.646" v="20" actId="20577"/>
        <pc:sldMkLst>
          <pc:docMk/>
          <pc:sldMk cId="1681650066" sldId="256"/>
        </pc:sldMkLst>
        <pc:spChg chg="mod">
          <ac:chgData name="Amanda Johansson" userId="cb0e9dd3-b490-40f7-9563-3e45559b1ed8" providerId="ADAL" clId="{A6DA8347-6419-4E43-9CE5-FD241EF8381C}" dt="2021-08-17T13:08:34.023" v="12" actId="20577"/>
          <ac:spMkLst>
            <pc:docMk/>
            <pc:sldMk cId="1681650066" sldId="256"/>
            <ac:spMk id="2" creationId="{9B826BC8-9050-8E4C-9167-56E2CDBFD12A}"/>
          </ac:spMkLst>
        </pc:spChg>
        <pc:spChg chg="mod">
          <ac:chgData name="Amanda Johansson" userId="cb0e9dd3-b490-40f7-9563-3e45559b1ed8" providerId="ADAL" clId="{A6DA8347-6419-4E43-9CE5-FD241EF8381C}" dt="2021-08-17T13:08:49.646" v="20" actId="20577"/>
          <ac:spMkLst>
            <pc:docMk/>
            <pc:sldMk cId="1681650066" sldId="256"/>
            <ac:spMk id="3" creationId="{9DCE2093-8152-C545-9984-D285B116C6FD}"/>
          </ac:spMkLst>
        </pc:spChg>
      </pc:sldChg>
      <pc:sldChg chg="modSp mod">
        <pc:chgData name="Amanda Johansson" userId="cb0e9dd3-b490-40f7-9563-3e45559b1ed8" providerId="ADAL" clId="{A6DA8347-6419-4E43-9CE5-FD241EF8381C}" dt="2021-08-17T14:14:14.333" v="192" actId="20577"/>
        <pc:sldMkLst>
          <pc:docMk/>
          <pc:sldMk cId="1783163214" sldId="260"/>
        </pc:sldMkLst>
        <pc:spChg chg="mod">
          <ac:chgData name="Amanda Johansson" userId="cb0e9dd3-b490-40f7-9563-3e45559b1ed8" providerId="ADAL" clId="{A6DA8347-6419-4E43-9CE5-FD241EF8381C}" dt="2021-08-17T13:38:29.097" v="60" actId="20577"/>
          <ac:spMkLst>
            <pc:docMk/>
            <pc:sldMk cId="1783163214" sldId="260"/>
            <ac:spMk id="2" creationId="{607397B8-F6D2-6B4E-9FF0-1BC731EB0F1C}"/>
          </ac:spMkLst>
        </pc:spChg>
        <pc:spChg chg="mod">
          <ac:chgData name="Amanda Johansson" userId="cb0e9dd3-b490-40f7-9563-3e45559b1ed8" providerId="ADAL" clId="{A6DA8347-6419-4E43-9CE5-FD241EF8381C}" dt="2021-08-17T14:14:14.333" v="192" actId="20577"/>
          <ac:spMkLst>
            <pc:docMk/>
            <pc:sldMk cId="1783163214" sldId="260"/>
            <ac:spMk id="3" creationId="{0B74C6C7-0A97-494E-8E44-8CC5EB68079C}"/>
          </ac:spMkLst>
        </pc:spChg>
      </pc:sldChg>
      <pc:sldChg chg="add">
        <pc:chgData name="Amanda Johansson" userId="cb0e9dd3-b490-40f7-9563-3e45559b1ed8" providerId="ADAL" clId="{A6DA8347-6419-4E43-9CE5-FD241EF8381C}" dt="2021-08-17T13:38:24.215" v="54" actId="2890"/>
        <pc:sldMkLst>
          <pc:docMk/>
          <pc:sldMk cId="433636063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rusell/" TargetMode="External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1 S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13">
            <a:extLst>
              <a:ext uri="{FF2B5EF4-FFF2-40B4-BE49-F238E27FC236}">
                <a16:creationId xmlns:a16="http://schemas.microsoft.com/office/drawing/2014/main" id="{7236C832-BD7A-9E48-B171-CE3BCF1CF5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863"/>
          <a:stretch>
            <a:fillRect/>
          </a:stretch>
        </p:blipFill>
        <p:spPr>
          <a:xfrm>
            <a:off x="144813" y="141732"/>
            <a:ext cx="11902375" cy="6574536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2B61EC4-BE42-4C6B-92B4-BA889CED7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912" y="5629275"/>
            <a:ext cx="3781671" cy="514350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  <a:lvl2pPr marL="228621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Client name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9D6FA7-A6D9-4793-9B30-402715CD10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39" y="6160510"/>
            <a:ext cx="3796867" cy="350724"/>
          </a:xfrm>
          <a:prstGeom prst="rect">
            <a:avLst/>
          </a:prstGeom>
        </p:spPr>
        <p:txBody>
          <a:bodyPr lIns="0" tIns="18000"/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AvenirNext LT Pro Medium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Date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FDA7271A-737B-446E-8532-6E31E6DA1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8351" y="2647950"/>
            <a:ext cx="2495298" cy="16382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  <a:latin typeface="AvenirNext LT Pro Regular" panose="020B05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18124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g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478A7-2AE1-D94A-A259-5B4B505C0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71692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h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7D34F-0FE7-4B45-A3F5-830586365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0213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5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92988" y="1557338"/>
            <a:ext cx="4799012" cy="45720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73349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6 Text &amp;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2488997"/>
            <a:ext cx="6466317" cy="3640341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8AB284-8125-E644-BC91-9AA738985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839" y="1555346"/>
            <a:ext cx="6466317" cy="918347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0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preamble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A066F54-E23C-4749-AFF0-FEDB6CF0E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08" y="2061029"/>
            <a:ext cx="4102167" cy="406830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16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item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4508" y="1555347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List headline</a:t>
            </a:r>
          </a:p>
        </p:txBody>
      </p:sp>
    </p:spTree>
    <p:extLst>
      <p:ext uri="{BB962C8B-B14F-4D97-AF65-F5344CB8AC3E}">
        <p14:creationId xmlns:p14="http://schemas.microsoft.com/office/powerpoint/2010/main" val="272908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7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0EA27-015F-404B-AD27-B44B84DE6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52400"/>
            <a:ext cx="11880851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1944915"/>
            <a:ext cx="10801350" cy="2293255"/>
          </a:xfrm>
          <a:prstGeom prst="rect">
            <a:avLst/>
          </a:prstGeom>
        </p:spPr>
        <p:txBody>
          <a:bodyPr lIns="0" tIns="0" anchor="ctr"/>
          <a:lstStyle>
            <a:lvl1pPr algn="ctr"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quote</a:t>
            </a:r>
            <a:endParaRPr lang="en-US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1F9B9A07-6B4D-EF4E-BD1B-C6822066D0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4916" y="4414661"/>
            <a:ext cx="4102167" cy="389568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sv-SE" sz="2000" b="0" i="1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Platshållare för text 12">
            <a:extLst>
              <a:ext uri="{FF2B5EF4-FFF2-40B4-BE49-F238E27FC236}">
                <a16:creationId xmlns:a16="http://schemas.microsoft.com/office/drawing/2014/main" id="{A84DB454-CB38-7342-A608-E5F29C3BADB2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13269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9 3 Co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915885"/>
            <a:ext cx="3354161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153BC3E8-9B93-5742-BEE2-20F00653E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3486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2DBB7165-6A8B-314A-B70B-6504390328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1662" y="1915885"/>
            <a:ext cx="3368675" cy="4213453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716AD-C18F-D247-828D-A9762F451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B394C3-7010-514F-B304-3E73EB3955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10650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348E2E4-5E8D-0D45-8440-48E538114D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1301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3966290-D177-3048-A44C-F2DD95B3E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1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0 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557339"/>
            <a:ext cx="6466317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625217" y="1557337"/>
            <a:ext cx="2980132" cy="5300663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25631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Cas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9838" y="0"/>
            <a:ext cx="5081361" cy="6129338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542CE8-9348-C849-890D-1D84737BBABE}"/>
              </a:ext>
            </a:extLst>
          </p:cNvPr>
          <p:cNvSpPr txBox="1">
            <a:spLocks/>
          </p:cNvSpPr>
          <p:nvPr userDrawn="1"/>
        </p:nvSpPr>
        <p:spPr>
          <a:xfrm>
            <a:off x="6096000" y="759756"/>
            <a:ext cx="5405414" cy="558906"/>
          </a:xfrm>
          <a:prstGeom prst="rect">
            <a:avLst/>
          </a:prstGeom>
        </p:spPr>
        <p:txBody>
          <a:bodyPr lIns="0" tIns="0"/>
          <a:lstStyle>
            <a:lvl1pPr algn="l" defTabSz="91448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venirNext LT Pro Medium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sv-SE"/>
              <a:t>Insert headline</a:t>
            </a:r>
            <a:endParaRPr lang="en-US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167F1EF1-4BA6-EB48-BEA9-8925FCE527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557339"/>
            <a:ext cx="5405414" cy="4572000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605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5575" y="152400"/>
            <a:ext cx="11880849" cy="6553200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44447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34381-FA4D-EC47-AD3B-DB55BC3AC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4" y="144965"/>
            <a:ext cx="11880851" cy="65680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31BB91-FB7A-C146-A906-CAB573C94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8205B9E4-8A51-F741-BCD0-B89429168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183" y="1915885"/>
            <a:ext cx="6466317" cy="3280229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E23F41-B05A-794F-A108-66D4CA576A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9613" y="5300663"/>
            <a:ext cx="1235075" cy="11731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pic>
        <p:nvPicPr>
          <p:cNvPr id="13" name="Bildobjekt 14">
            <a:hlinkClick r:id="rId3"/>
            <a:extLst>
              <a:ext uri="{FF2B5EF4-FFF2-40B4-BE49-F238E27FC236}">
                <a16:creationId xmlns:a16="http://schemas.microsoft.com/office/drawing/2014/main" id="{DC0AE572-0169-F445-8567-06D47E7C05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454" y="6189617"/>
            <a:ext cx="284208" cy="2842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6AF501-6647-D44B-84FC-DEB2C6080093}"/>
              </a:ext>
            </a:extLst>
          </p:cNvPr>
          <p:cNvSpPr/>
          <p:nvPr userDrawn="1"/>
        </p:nvSpPr>
        <p:spPr>
          <a:xfrm>
            <a:off x="7881257" y="1557338"/>
            <a:ext cx="4155168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25F5CA37-75B8-6E40-AE0E-EE1D4C742D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0497" y="1915885"/>
            <a:ext cx="3649185" cy="3918858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600" b="0" i="0" kern="1200" smtClean="0">
                <a:solidFill>
                  <a:schemeClr val="bg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400" b="0" i="0">
                <a:solidFill>
                  <a:schemeClr val="bg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bg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8F13513-3D1E-0648-B746-0E28D94B9B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183" y="1540441"/>
            <a:ext cx="3348000" cy="357845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F2127B0-F5B5-B94C-A8F0-99BC360389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428" y="6189618"/>
            <a:ext cx="3348000" cy="284208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4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600" b="0" i="0" cap="none" spc="300">
                <a:ln w="0">
                  <a:noFill/>
                </a:ln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LINKEDIN URL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06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2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DA612-B823-E744-89A6-80EBE1B2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2" y="139700"/>
            <a:ext cx="11900675" cy="6578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5632F9-4BA3-47DC-93E1-74E27FDB6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77850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/>
              <a:t>Agenda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AB2CB3-4876-48B5-825E-6387087067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647825"/>
            <a:ext cx="6466317" cy="3676650"/>
          </a:xfrm>
          <a:prstGeom prst="rect">
            <a:avLst/>
          </a:prstGeom>
        </p:spPr>
        <p:txBody>
          <a:bodyPr lIns="0" bIns="46800"/>
          <a:lstStyle>
            <a:lvl1pPr marL="457200" indent="-45720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lang="sv-SE" sz="2000" b="1" kern="1200" smtClean="0">
                <a:solidFill>
                  <a:schemeClr val="tx1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571500" indent="-34290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707231" indent="-34290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AutoNum type="alphaUcPeriod"/>
              <a:tabLst/>
              <a:defRPr sz="1400" b="0" i="0">
                <a:solidFill>
                  <a:schemeClr val="tx2"/>
                </a:solidFill>
                <a:latin typeface="AvenirNext LT Pro Regular" panose="020B0504020202020204" pitchFamily="34" charset="77"/>
              </a:defRPr>
            </a:lvl3pPr>
            <a:lvl4pPr marL="1714432" indent="-342900">
              <a:buClr>
                <a:schemeClr val="accent1"/>
              </a:buClr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4pPr>
            <a:lvl5pPr marL="2171873" indent="-342900">
              <a:buFont typeface="+mj-lt"/>
              <a:buAutoNum type="alphaUcPeriod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117A05BF-38CD-A84D-B2FB-6FA4617A3983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8018920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6"/>
            <a:ext cx="6466317" cy="558906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Teamslide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9840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5DF90-5754-AF45-9A85-E56601EC00E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0524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40C4AD1-231B-554B-8391-BD79D88CC02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63165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D989E3-DEDB-C146-AB45-5DD04531904D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329624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7CF312A-D427-914D-8B07-AEBB12790636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87543" y="2230871"/>
            <a:ext cx="2299212" cy="1871662"/>
          </a:xfrm>
          <a:prstGeom prst="rect">
            <a:avLst/>
          </a:prstGeom>
          <a:effectLst>
            <a:outerShdw blurRad="2540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en-GB" dirty="0"/>
              <a:t>Add image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3E9E80C-8D64-F74B-8F3E-F6A99C5DB0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3165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76906F73-CAB7-D24F-B63E-6C23099A6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218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C9A0C43C-62F0-BF4F-8137-A6F8E6C286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87542" y="4281715"/>
            <a:ext cx="2294618" cy="357845"/>
          </a:xfrm>
          <a:prstGeom prst="rect">
            <a:avLst/>
          </a:prstGeom>
        </p:spPr>
        <p:txBody>
          <a:bodyPr lIns="0" bIns="46800"/>
          <a:lstStyle>
            <a:lvl1pPr marL="0" indent="0" algn="ctr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1800" b="1" i="0" kern="1200" smtClean="0">
                <a:solidFill>
                  <a:schemeClr val="tx1"/>
                </a:solidFill>
                <a:latin typeface="AvenirNext LT Pro Medium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Cristoffer</a:t>
            </a:r>
            <a:r>
              <a:rPr lang="en-US" dirty="0"/>
              <a:t> </a:t>
            </a:r>
            <a:r>
              <a:rPr lang="en-US" dirty="0" err="1"/>
              <a:t>Crusell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6849C77-83FF-6942-B8FC-863CBB0429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9622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85755BA-146D-3548-9C90-754428E58A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71974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5A37FDED-8218-CD48-86A0-88961FB466F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37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473F707-3D30-824C-BA74-9EDC38C130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64389" y="4732338"/>
            <a:ext cx="2310185" cy="588962"/>
          </a:xfrm>
          <a:prstGeom prst="rect">
            <a:avLst/>
          </a:prstGeom>
        </p:spPr>
        <p:txBody>
          <a:bodyPr lIns="0" rIns="0"/>
          <a:lstStyle>
            <a:lvl1pPr marL="0" indent="0" algn="ctr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1pPr>
            <a:lvl2pPr marL="457244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2pPr>
            <a:lvl3pPr marL="914487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3pPr>
            <a:lvl4pPr marL="1371730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4pPr>
            <a:lvl5pPr marL="1828973" indent="0">
              <a:buNone/>
              <a:defRPr sz="1400" b="0" i="0" cap="none" spc="600">
                <a:ln w="0"/>
                <a:solidFill>
                  <a:schemeClr val="accent1"/>
                </a:solidFill>
                <a:effectLst/>
                <a:latin typeface="AvenirNext LT Pro Medium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232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9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3 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759755"/>
            <a:ext cx="6466317" cy="2280961"/>
          </a:xfrm>
          <a:prstGeom prst="rect">
            <a:avLst/>
          </a:prstGeom>
        </p:spPr>
        <p:txBody>
          <a:bodyPr lIns="0" tIns="0"/>
          <a:lstStyle>
            <a:lvl1pPr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the digital </a:t>
            </a:r>
            <a:r>
              <a:rPr lang="sv-SE" dirty="0" err="1"/>
              <a:t>agency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connects</a:t>
            </a:r>
            <a:br>
              <a:rPr lang="sv-SE" dirty="0"/>
            </a:br>
            <a:r>
              <a:rPr lang="sv-SE" dirty="0" err="1"/>
              <a:t>hearts</a:t>
            </a:r>
            <a:r>
              <a:rPr lang="sv-SE" dirty="0"/>
              <a:t> and </a:t>
            </a:r>
            <a:r>
              <a:rPr lang="sv-SE" dirty="0" err="1"/>
              <a:t>minds</a:t>
            </a:r>
            <a:endParaRPr lang="en-US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0B3BE9B-865B-C441-8661-6F5C5AFCC2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3817283"/>
            <a:ext cx="6466317" cy="2312055"/>
          </a:xfrm>
          <a:prstGeom prst="rect">
            <a:avLst/>
          </a:prstGeom>
        </p:spPr>
        <p:txBody>
          <a:bodyPr lIns="0" bIns="46800"/>
          <a:lstStyle>
            <a:lvl1pPr marL="0" indent="0">
              <a:lnSpc>
                <a:spcPts val="1800"/>
              </a:lnSpc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+mj-lt"/>
              <a:buNone/>
              <a:defRPr lang="sv-SE" sz="2400" b="0" i="0" kern="1200" smtClean="0">
                <a:solidFill>
                  <a:schemeClr val="tx1"/>
                </a:solidFill>
                <a:latin typeface="AvenirNext LT Pro Regular" panose="020B0504020202020204" pitchFamily="34" charset="77"/>
                <a:ea typeface="+mn-ea"/>
                <a:cs typeface="+mn-cs"/>
              </a:defRPr>
            </a:lvl1pPr>
            <a:lvl2pPr marL="228600" indent="0">
              <a:lnSpc>
                <a:spcPts val="10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defRPr sz="16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2pPr>
            <a:lvl3pPr marL="364331" indent="0" algn="l">
              <a:lnSpc>
                <a:spcPts val="400"/>
              </a:lnSpc>
              <a:spcAft>
                <a:spcPts val="1400"/>
              </a:spcAft>
              <a:buClr>
                <a:schemeClr val="accent1"/>
              </a:buClr>
              <a:buFont typeface="+mj-lt"/>
              <a:buNone/>
              <a:tabLst/>
              <a:defRPr sz="1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3pPr>
            <a:lvl4pPr marL="1628707" indent="-257175">
              <a:buFont typeface="+mj-lt"/>
              <a:buAutoNum type="arabicPeriod"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2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a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E1264-6FAA-5049-AA68-5F5E4AFFE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364" y="143435"/>
            <a:ext cx="11905129" cy="65621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25737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b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BFED8-D77C-2C41-9392-981000647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005" y="141972"/>
            <a:ext cx="11887199" cy="657405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6438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c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E17BF2-89FB-D948-8124-24AF0D6BC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783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d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87F97-BC58-D04F-8688-FD039DCE20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883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e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24510-AE39-F54C-8C6D-2DE657721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9448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4f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FDB88-170F-8543-B53E-F0194AB7B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575" y="152400"/>
            <a:ext cx="11880850" cy="6553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46E8C88-0038-B340-8802-7E842DA51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839" y="2288519"/>
            <a:ext cx="6466317" cy="2280961"/>
          </a:xfrm>
          <a:prstGeom prst="rect">
            <a:avLst/>
          </a:prstGeom>
        </p:spPr>
        <p:txBody>
          <a:bodyPr lIns="0" tIns="0" numCol="1" anchor="ctr"/>
          <a:lstStyle>
            <a:lvl1pPr algn="l">
              <a:lnSpc>
                <a:spcPct val="100000"/>
              </a:lnSpc>
              <a:defRPr sz="4800" b="1" i="0">
                <a:solidFill>
                  <a:schemeClr val="tx1"/>
                </a:solidFill>
                <a:latin typeface="AvenirNext LT Pro Medium" panose="020B0504020202020204" pitchFamily="34" charset="77"/>
              </a:defRPr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en-US" dirty="0"/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B354EC4A-D9A9-794A-AE7C-33AA1E737D47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40532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5">
            <a:extLst>
              <a:ext uri="{FF2B5EF4-FFF2-40B4-BE49-F238E27FC236}">
                <a16:creationId xmlns:a16="http://schemas.microsoft.com/office/drawing/2014/main" id="{8B9097E0-B5CA-B443-ACDB-4EEB0D7CF296}"/>
              </a:ext>
            </a:extLst>
          </p:cNvPr>
          <p:cNvSpPr/>
          <p:nvPr userDrawn="1"/>
        </p:nvSpPr>
        <p:spPr>
          <a:xfrm>
            <a:off x="144813" y="141732"/>
            <a:ext cx="11902375" cy="6574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597" b="0" i="0" dirty="0">
              <a:latin typeface="AvenirNext LT Pro Medium" panose="020B0504020202020204" pitchFamily="34" charset="77"/>
            </a:endParaRPr>
          </a:p>
        </p:txBody>
      </p:sp>
      <p:sp>
        <p:nvSpPr>
          <p:cNvPr id="9" name="Platshållare för text 12">
            <a:extLst>
              <a:ext uri="{FF2B5EF4-FFF2-40B4-BE49-F238E27FC236}">
                <a16:creationId xmlns:a16="http://schemas.microsoft.com/office/drawing/2014/main" id="{536F18C9-1AEC-5542-B72A-15FFCE79D924}"/>
              </a:ext>
            </a:extLst>
          </p:cNvPr>
          <p:cNvSpPr txBox="1">
            <a:spLocks/>
          </p:cNvSpPr>
          <p:nvPr userDrawn="1"/>
        </p:nvSpPr>
        <p:spPr>
          <a:xfrm>
            <a:off x="11073996" y="6122314"/>
            <a:ext cx="664504" cy="364453"/>
          </a:xfrm>
          <a:prstGeom prst="rect">
            <a:avLst/>
          </a:prstGeom>
          <a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/>
              <a:t>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2215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txStyles>
    <p:titleStyle>
      <a:lvl1pPr algn="l" defTabSz="914487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5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0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5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9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8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1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24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67" indent="-228621" algn="l" defTabSz="9144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7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0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3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9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02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46" algn="l" defTabSz="9144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  <p15:guide id="5" pos="4520" userDrawn="1">
          <p15:clr>
            <a:srgbClr val="F26B43"/>
          </p15:clr>
        </p15:guide>
        <p15:guide id="6" pos="98" userDrawn="1">
          <p15:clr>
            <a:srgbClr val="F26B43"/>
          </p15:clr>
        </p15:guide>
        <p15:guide id="7" pos="7582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26BC8-9050-8E4C-9167-56E2CDBFD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912" y="5324354"/>
            <a:ext cx="5084642" cy="819271"/>
          </a:xfrm>
        </p:spPr>
        <p:txBody>
          <a:bodyPr/>
          <a:lstStyle/>
          <a:p>
            <a:r>
              <a:rPr lang="en-GB" dirty="0" err="1"/>
              <a:t>Söderåsen</a:t>
            </a:r>
            <a:r>
              <a:rPr lang="en-GB" dirty="0"/>
              <a:t> –</a:t>
            </a:r>
            <a:r>
              <a:rPr lang="en-GB" dirty="0" err="1"/>
              <a:t>Höstkampanj</a:t>
            </a:r>
            <a:r>
              <a:rPr lang="en-GB" dirty="0"/>
              <a:t>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E2093-8152-C545-9984-D285B116C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19/08/21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1F9C2-AB87-4343-A817-94CC3AC81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65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97B8-F6D2-6B4E-9FF0-1BC731EB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Kampanjstruktur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C6C7-0A97-494E-8E44-8CC5EB6807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557338"/>
            <a:ext cx="6466317" cy="3640341"/>
          </a:xfrm>
        </p:spPr>
        <p:txBody>
          <a:bodyPr/>
          <a:lstStyle/>
          <a:p>
            <a:r>
              <a:rPr lang="en-GB" b="1" dirty="0" err="1"/>
              <a:t>Kanaler</a:t>
            </a:r>
            <a:r>
              <a:rPr lang="en-GB" b="1" dirty="0"/>
              <a:t>:</a:t>
            </a:r>
          </a:p>
          <a:p>
            <a:r>
              <a:rPr lang="en-GB" b="1" dirty="0"/>
              <a:t>Google Ads Display</a:t>
            </a:r>
          </a:p>
          <a:p>
            <a:r>
              <a:rPr lang="en-GB" b="1" dirty="0"/>
              <a:t>Facebook &amp; Instagram</a:t>
            </a:r>
          </a:p>
          <a:p>
            <a:endParaRPr lang="en-GB" b="1" dirty="0"/>
          </a:p>
          <a:p>
            <a:r>
              <a:rPr lang="en-GB" b="1" dirty="0" err="1"/>
              <a:t>Geografisk</a:t>
            </a:r>
            <a:r>
              <a:rPr lang="en-GB" b="1" dirty="0"/>
              <a:t> </a:t>
            </a:r>
            <a:r>
              <a:rPr lang="en-GB" b="1" dirty="0" err="1"/>
              <a:t>styrning</a:t>
            </a:r>
            <a:r>
              <a:rPr lang="en-GB" b="1" dirty="0"/>
              <a:t>:</a:t>
            </a:r>
          </a:p>
          <a:p>
            <a:r>
              <a:rPr lang="en-GB" b="1" dirty="0" err="1"/>
              <a:t>Västra</a:t>
            </a:r>
            <a:r>
              <a:rPr lang="en-GB" b="1" dirty="0"/>
              <a:t> </a:t>
            </a:r>
            <a:r>
              <a:rPr lang="en-GB" b="1" dirty="0" err="1"/>
              <a:t>Götaland</a:t>
            </a:r>
            <a:r>
              <a:rPr lang="en-GB" b="1" dirty="0"/>
              <a:t>, </a:t>
            </a:r>
            <a:r>
              <a:rPr lang="en-GB" b="1" dirty="0" err="1"/>
              <a:t>Skåne</a:t>
            </a:r>
            <a:r>
              <a:rPr lang="en-GB" b="1" dirty="0"/>
              <a:t>, Blekinge, </a:t>
            </a:r>
            <a:r>
              <a:rPr lang="en-GB" b="1" dirty="0" err="1"/>
              <a:t>Kronoberg</a:t>
            </a:r>
            <a:r>
              <a:rPr lang="en-GB" b="1" dirty="0"/>
              <a:t>, Stockholm</a:t>
            </a:r>
          </a:p>
          <a:p>
            <a:endParaRPr lang="en-GB" b="1" dirty="0"/>
          </a:p>
          <a:p>
            <a:r>
              <a:rPr lang="en-GB" b="1" dirty="0" err="1"/>
              <a:t>Kvarstående</a:t>
            </a:r>
            <a:r>
              <a:rPr lang="en-GB" b="1" dirty="0"/>
              <a:t> budget: ca 15 000 SEK (</a:t>
            </a:r>
            <a:r>
              <a:rPr lang="en-GB" b="1" dirty="0" err="1"/>
              <a:t>inkl</a:t>
            </a:r>
            <a:r>
              <a:rPr lang="en-GB" b="1" dirty="0"/>
              <a:t> 5%)</a:t>
            </a:r>
          </a:p>
          <a:p>
            <a:r>
              <a:rPr lang="en-GB" b="1" dirty="0"/>
              <a:t>Budget: SEK /per </a:t>
            </a:r>
            <a:r>
              <a:rPr lang="en-GB" b="1" dirty="0" err="1"/>
              <a:t>månad</a:t>
            </a:r>
            <a:endParaRPr lang="en-GB" b="1" dirty="0"/>
          </a:p>
          <a:p>
            <a:r>
              <a:rPr lang="en-GB" b="1" dirty="0"/>
              <a:t>5000 SEK/</a:t>
            </a:r>
            <a:r>
              <a:rPr lang="en-GB" b="1" dirty="0" err="1"/>
              <a:t>mån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363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614A-6BE0-DF4D-B6F9-6CB2D109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632141" cy="558906"/>
          </a:xfrm>
        </p:spPr>
        <p:txBody>
          <a:bodyPr/>
          <a:lstStyle/>
          <a:p>
            <a:r>
              <a:rPr lang="en-GB" dirty="0"/>
              <a:t>Google Ads – </a:t>
            </a:r>
            <a:r>
              <a:rPr lang="en-GB" dirty="0" err="1"/>
              <a:t>Målgrupp</a:t>
            </a:r>
            <a:r>
              <a:rPr lang="en-GB" dirty="0"/>
              <a:t> - </a:t>
            </a:r>
            <a:r>
              <a:rPr lang="en-GB" dirty="0" err="1"/>
              <a:t>Utomhusaktiviteter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D4C3-3AC9-7C4B-8DB1-1B9D39EED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69353"/>
            <a:ext cx="4753412" cy="44205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Annonserna</a:t>
            </a:r>
            <a:r>
              <a:rPr lang="en-GB" b="1" dirty="0"/>
              <a:t> </a:t>
            </a:r>
            <a:r>
              <a:rPr lang="en-GB" b="1" dirty="0" err="1"/>
              <a:t>styrs</a:t>
            </a:r>
            <a:r>
              <a:rPr lang="en-GB" b="1" dirty="0"/>
              <a:t> mot </a:t>
            </a:r>
            <a:r>
              <a:rPr lang="en-GB" b="1" dirty="0" err="1"/>
              <a:t>personer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</a:t>
            </a:r>
            <a:r>
              <a:rPr lang="en-GB" b="1" dirty="0" err="1"/>
              <a:t>visat</a:t>
            </a:r>
            <a:r>
              <a:rPr lang="en-GB" b="1" dirty="0"/>
              <a:t> </a:t>
            </a:r>
            <a:r>
              <a:rPr lang="en-GB" b="1" dirty="0" err="1"/>
              <a:t>intresse</a:t>
            </a:r>
            <a:r>
              <a:rPr lang="en-GB" b="1" dirty="0"/>
              <a:t> </a:t>
            </a:r>
            <a:r>
              <a:rPr lang="en-GB" b="1" dirty="0" err="1"/>
              <a:t>gentemot</a:t>
            </a:r>
            <a:r>
              <a:rPr lang="en-GB" b="1" dirty="0"/>
              <a:t> </a:t>
            </a:r>
            <a:r>
              <a:rPr lang="en-GB" b="1" dirty="0" err="1"/>
              <a:t>utomhusaktiviteter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F54CE1-0F1E-4DE7-82B0-F9E6FD965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52" y="1557338"/>
            <a:ext cx="6241722" cy="35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1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614A-6BE0-DF4D-B6F9-6CB2D109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632141" cy="558906"/>
          </a:xfrm>
        </p:spPr>
        <p:txBody>
          <a:bodyPr/>
          <a:lstStyle/>
          <a:p>
            <a:r>
              <a:rPr lang="en-GB" dirty="0"/>
              <a:t>Google Ads – </a:t>
            </a:r>
            <a:r>
              <a:rPr lang="en-GB" dirty="0" err="1"/>
              <a:t>Målgrupp</a:t>
            </a:r>
            <a:r>
              <a:rPr lang="en-GB" dirty="0"/>
              <a:t> - </a:t>
            </a:r>
            <a:r>
              <a:rPr lang="en-GB" dirty="0" err="1"/>
              <a:t>Barnfamiljer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D4C3-3AC9-7C4B-8DB1-1B9D39EED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69353"/>
            <a:ext cx="4753412" cy="44205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Annonserna</a:t>
            </a:r>
            <a:r>
              <a:rPr lang="en-GB" b="1" dirty="0"/>
              <a:t> </a:t>
            </a:r>
            <a:r>
              <a:rPr lang="en-GB" b="1" dirty="0" err="1"/>
              <a:t>styrs</a:t>
            </a:r>
            <a:r>
              <a:rPr lang="en-GB" b="1" dirty="0"/>
              <a:t> mot </a:t>
            </a:r>
            <a:r>
              <a:rPr lang="en-GB" b="1" dirty="0" err="1"/>
              <a:t>personer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</a:t>
            </a:r>
            <a:r>
              <a:rPr lang="en-GB" b="1" dirty="0" err="1"/>
              <a:t>visat</a:t>
            </a:r>
            <a:r>
              <a:rPr lang="en-GB" b="1" dirty="0"/>
              <a:t> </a:t>
            </a:r>
            <a:r>
              <a:rPr lang="en-GB" b="1" dirty="0" err="1"/>
              <a:t>intresse</a:t>
            </a:r>
            <a:r>
              <a:rPr lang="en-GB" b="1" dirty="0"/>
              <a:t> </a:t>
            </a:r>
            <a:r>
              <a:rPr lang="en-GB" b="1" dirty="0" err="1"/>
              <a:t>gentemot</a:t>
            </a:r>
            <a:r>
              <a:rPr lang="en-GB" b="1" dirty="0"/>
              <a:t> </a:t>
            </a:r>
            <a:r>
              <a:rPr lang="en-GB" b="1" dirty="0" err="1"/>
              <a:t>aktiviteter</a:t>
            </a:r>
            <a:r>
              <a:rPr lang="en-GB" b="1" dirty="0"/>
              <a:t> </a:t>
            </a:r>
            <a:r>
              <a:rPr lang="en-GB" b="1" dirty="0" err="1"/>
              <a:t>för</a:t>
            </a:r>
            <a:r>
              <a:rPr lang="en-GB" b="1" dirty="0"/>
              <a:t> </a:t>
            </a:r>
            <a:r>
              <a:rPr lang="en-GB" b="1" dirty="0" err="1"/>
              <a:t>hela</a:t>
            </a:r>
            <a:r>
              <a:rPr lang="en-GB" b="1" dirty="0"/>
              <a:t> </a:t>
            </a:r>
            <a:r>
              <a:rPr lang="en-GB" b="1" dirty="0" err="1"/>
              <a:t>familjen</a:t>
            </a:r>
            <a:r>
              <a:rPr lang="en-GB" b="1" dirty="0"/>
              <a:t> </a:t>
            </a:r>
            <a:r>
              <a:rPr lang="en-GB" b="1" dirty="0" err="1"/>
              <a:t>samt</a:t>
            </a:r>
            <a:r>
              <a:rPr lang="en-GB" b="1" dirty="0"/>
              <a:t> </a:t>
            </a:r>
            <a:r>
              <a:rPr lang="en-GB" b="1" dirty="0" err="1"/>
              <a:t>föräldrar</a:t>
            </a:r>
            <a:r>
              <a:rPr lang="en-GB" b="1" dirty="0"/>
              <a:t> </a:t>
            </a:r>
            <a:r>
              <a:rPr lang="en-GB" b="1" dirty="0" err="1"/>
              <a:t>av</a:t>
            </a:r>
            <a:r>
              <a:rPr lang="en-GB" b="1" dirty="0"/>
              <a:t> barn i </a:t>
            </a:r>
            <a:r>
              <a:rPr lang="en-GB" b="1" dirty="0" err="1"/>
              <a:t>åldrarna</a:t>
            </a:r>
            <a:r>
              <a:rPr lang="en-GB" b="1" dirty="0"/>
              <a:t> 5-17.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CFFD-E816-46A0-AF7E-17FBC589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055" y="1569353"/>
            <a:ext cx="5996118" cy="35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614A-6BE0-DF4D-B6F9-6CB2D109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5"/>
            <a:ext cx="10854364" cy="659611"/>
          </a:xfrm>
        </p:spPr>
        <p:txBody>
          <a:bodyPr/>
          <a:lstStyle/>
          <a:p>
            <a:r>
              <a:rPr lang="en-GB" dirty="0"/>
              <a:t>Google Ads – </a:t>
            </a:r>
            <a:r>
              <a:rPr lang="en-GB" dirty="0" err="1"/>
              <a:t>Målgrupp</a:t>
            </a:r>
            <a:r>
              <a:rPr lang="en-GB" dirty="0"/>
              <a:t> – Bo </a:t>
            </a:r>
            <a:r>
              <a:rPr lang="en-GB" dirty="0" err="1"/>
              <a:t>över</a:t>
            </a:r>
            <a:r>
              <a:rPr lang="en-GB" dirty="0"/>
              <a:t> (</a:t>
            </a:r>
            <a:r>
              <a:rPr lang="en-GB" dirty="0" err="1"/>
              <a:t>från</a:t>
            </a:r>
            <a:r>
              <a:rPr lang="en-GB" dirty="0"/>
              <a:t> Stockholm)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CD4C3-3AC9-7C4B-8DB1-1B9D39EED2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69353"/>
            <a:ext cx="4753412" cy="44205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/>
              <a:t>Annonserna</a:t>
            </a:r>
            <a:r>
              <a:rPr lang="en-GB" b="1" dirty="0"/>
              <a:t> </a:t>
            </a:r>
            <a:r>
              <a:rPr lang="en-GB" b="1" dirty="0" err="1"/>
              <a:t>styrs</a:t>
            </a:r>
            <a:r>
              <a:rPr lang="en-GB" b="1" dirty="0"/>
              <a:t> mot </a:t>
            </a:r>
            <a:r>
              <a:rPr lang="en-GB" b="1" dirty="0" err="1"/>
              <a:t>personer</a:t>
            </a:r>
            <a:r>
              <a:rPr lang="en-GB" b="1" dirty="0"/>
              <a:t> </a:t>
            </a:r>
            <a:r>
              <a:rPr lang="en-GB" b="1" dirty="0" err="1"/>
              <a:t>som</a:t>
            </a:r>
            <a:r>
              <a:rPr lang="en-GB" b="1" dirty="0"/>
              <a:t> </a:t>
            </a:r>
            <a:r>
              <a:rPr lang="en-GB" b="1" dirty="0" err="1"/>
              <a:t>visat</a:t>
            </a:r>
            <a:r>
              <a:rPr lang="en-GB" b="1" dirty="0"/>
              <a:t> </a:t>
            </a:r>
            <a:r>
              <a:rPr lang="en-GB" b="1" dirty="0" err="1"/>
              <a:t>intresse</a:t>
            </a:r>
            <a:r>
              <a:rPr lang="en-GB" b="1" dirty="0"/>
              <a:t> </a:t>
            </a:r>
            <a:r>
              <a:rPr lang="en-GB" b="1" dirty="0" err="1"/>
              <a:t>gentemot</a:t>
            </a:r>
            <a:r>
              <a:rPr lang="en-GB" b="1" dirty="0"/>
              <a:t> </a:t>
            </a:r>
            <a:r>
              <a:rPr lang="en-GB" b="1" dirty="0" err="1"/>
              <a:t>att</a:t>
            </a:r>
            <a:r>
              <a:rPr lang="en-GB" b="1" dirty="0"/>
              <a:t> </a:t>
            </a:r>
            <a:r>
              <a:rPr lang="en-GB" b="1" dirty="0" err="1"/>
              <a:t>bo</a:t>
            </a:r>
            <a:r>
              <a:rPr lang="en-GB" b="1" dirty="0"/>
              <a:t> </a:t>
            </a:r>
            <a:r>
              <a:rPr lang="en-GB" b="1" dirty="0" err="1"/>
              <a:t>över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Skåne</a:t>
            </a:r>
            <a:r>
              <a:rPr lang="en-GB" b="1" dirty="0"/>
              <a:t> </a:t>
            </a:r>
            <a:r>
              <a:rPr lang="en-GB" b="1" dirty="0" err="1"/>
              <a:t>samt</a:t>
            </a:r>
            <a:r>
              <a:rPr lang="en-GB" b="1" dirty="0"/>
              <a:t> </a:t>
            </a:r>
            <a:r>
              <a:rPr lang="en-GB" b="1" dirty="0" err="1"/>
              <a:t>golfbanor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Skåne</a:t>
            </a:r>
            <a:endParaRPr lang="en-GB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CBE7077-6F15-4069-93B8-8C6D712A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41" y="2518398"/>
            <a:ext cx="6226791" cy="359188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E49C8F1-2B2B-499A-9ACD-AFEC62D87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96" y="1707220"/>
            <a:ext cx="28575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C7D3-4DA9-4471-AE31-A58073F2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5"/>
            <a:ext cx="8133219" cy="623419"/>
          </a:xfrm>
        </p:spPr>
        <p:txBody>
          <a:bodyPr/>
          <a:lstStyle/>
          <a:p>
            <a:r>
              <a:rPr lang="sv-SE" dirty="0"/>
              <a:t>Google Ads – Målgrupp - Aktiviteter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31BF4-CBC5-46DB-A22D-925328B96A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39" y="1608880"/>
            <a:ext cx="4458257" cy="31199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Styrning gentemot personer som visat intresse gentemot de aktiviteter som erbjuds kring Söderåsen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6178D08-DEB6-412C-8F8B-EF95044D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569" y="1557338"/>
            <a:ext cx="5869106" cy="38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8836-E4E8-4CE0-B070-02E6ED23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562693" cy="658143"/>
          </a:xfrm>
        </p:spPr>
        <p:txBody>
          <a:bodyPr/>
          <a:lstStyle/>
          <a:p>
            <a:r>
              <a:rPr lang="sv-SE" dirty="0"/>
              <a:t>Facebook – Målgrupp - Utomhusaktiviteter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78D7-BB6F-4B71-8545-F7218C94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57338"/>
            <a:ext cx="4261488" cy="454090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Styrning gentemot personer som visat intresse gentemot vandring och utomhusaktiviteter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E308B-EEC4-4FFF-BAF7-69A84E635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9" y="1573932"/>
            <a:ext cx="6942881" cy="29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8836-E4E8-4CE0-B070-02E6ED23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39" y="759756"/>
            <a:ext cx="9562693" cy="658143"/>
          </a:xfrm>
        </p:spPr>
        <p:txBody>
          <a:bodyPr/>
          <a:lstStyle/>
          <a:p>
            <a:r>
              <a:rPr lang="sv-SE" dirty="0"/>
              <a:t>Facebook – Målgrupp - Aktiviteter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478D7-BB6F-4B71-8545-F7218C94AF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840" y="1557337"/>
            <a:ext cx="3179772" cy="46432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Styrning gentemot personer som visat intresse gentemot de aktivteter som erbjuds kring Söderåsen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9B7D4A3-1C62-48AC-B58E-8D2A36DA1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463" y="1557338"/>
            <a:ext cx="7166212" cy="258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1417"/>
      </p:ext>
    </p:extLst>
  </p:cSld>
  <p:clrMapOvr>
    <a:masterClrMapping/>
  </p:clrMapOvr>
</p:sld>
</file>

<file path=ppt/theme/theme1.xml><?xml version="1.0" encoding="utf-8"?>
<a:theme xmlns:a="http://schemas.openxmlformats.org/drawingml/2006/main" name="0.0 Base">
  <a:themeElements>
    <a:clrScheme name="PETRA 2019">
      <a:dk1>
        <a:srgbClr val="141819"/>
      </a:dk1>
      <a:lt1>
        <a:sysClr val="window" lastClr="FFFFFF"/>
      </a:lt1>
      <a:dk2>
        <a:srgbClr val="141819"/>
      </a:dk2>
      <a:lt2>
        <a:srgbClr val="F1EEEC"/>
      </a:lt2>
      <a:accent1>
        <a:srgbClr val="A58B6E"/>
      </a:accent1>
      <a:accent2>
        <a:srgbClr val="F1EEE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A58B6E"/>
      </a:hlink>
      <a:folHlink>
        <a:srgbClr val="A58B6E"/>
      </a:folHlink>
    </a:clrScheme>
    <a:fontScheme name="Petra Theme">
      <a:majorFont>
        <a:latin typeface="Avenir Next LT Pro Medium (b)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AFB35A6-72C5-164D-8703-C31B95826630}" vid="{0A27F202-B79C-F44C-9BE1-422DEBE328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407FFDCCD03408FDCD62175E72313" ma:contentTypeVersion="13" ma:contentTypeDescription="Create a new document." ma:contentTypeScope="" ma:versionID="4227d4c421dc9f843d564a74642cf451">
  <xsd:schema xmlns:xsd="http://www.w3.org/2001/XMLSchema" xmlns:xs="http://www.w3.org/2001/XMLSchema" xmlns:p="http://schemas.microsoft.com/office/2006/metadata/properties" xmlns:ns1="http://schemas.microsoft.com/sharepoint/v3" xmlns:ns2="3635ee8a-e6ad-45cd-a852-bd0a17d82b32" xmlns:ns3="b84ec8a8-9ca2-4fb7-ab31-d53a14f48bc5" targetNamespace="http://schemas.microsoft.com/office/2006/metadata/properties" ma:root="true" ma:fieldsID="62d72ff69fbcaa66493ce54b6c484677" ns1:_="" ns2:_="" ns3:_="">
    <xsd:import namespace="http://schemas.microsoft.com/sharepoint/v3"/>
    <xsd:import namespace="3635ee8a-e6ad-45cd-a852-bd0a17d82b32"/>
    <xsd:import namespace="b84ec8a8-9ca2-4fb7-ab31-d53a14f48b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5ee8a-e6ad-45cd-a852-bd0a17d82b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ec8a8-9ca2-4fb7-ab31-d53a14f48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F159A4-18A9-4462-98F4-81458EE9F7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56A119B-8FF5-4181-8E5A-5BAE662E5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7766E-4CC3-48BF-9805-6A4011716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35ee8a-e6ad-45cd-a852-bd0a17d82b32"/>
    <ds:schemaRef ds:uri="b84ec8a8-9ca2-4fb7-ab31-d53a14f48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Petra_Mall</Template>
  <TotalTime>181</TotalTime>
  <Words>169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AvenirNext LT Pro Regular</vt:lpstr>
      <vt:lpstr>Avenir Next LT Pro</vt:lpstr>
      <vt:lpstr>AvenirNext LT Pro Medium</vt:lpstr>
      <vt:lpstr>Arial</vt:lpstr>
      <vt:lpstr>0.0 Base</vt:lpstr>
      <vt:lpstr>PowerPoint Presentation</vt:lpstr>
      <vt:lpstr>Kampanjstruktur</vt:lpstr>
      <vt:lpstr>Google Ads – Målgrupp - Utomhusaktiviteter</vt:lpstr>
      <vt:lpstr>Google Ads – Målgrupp - Barnfamiljer</vt:lpstr>
      <vt:lpstr>Google Ads – Målgrupp – Bo över (från Stockholm)</vt:lpstr>
      <vt:lpstr>Google Ads – Målgrupp - Aktiviteter</vt:lpstr>
      <vt:lpstr>Facebook – Målgrupp - Utomhusaktiviteter</vt:lpstr>
      <vt:lpstr>Facebook – Målgrupp - Aktiviteter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Nicolina</dc:creator>
  <cp:lastModifiedBy>Joakim Ebstein</cp:lastModifiedBy>
  <cp:revision>9</cp:revision>
  <dcterms:created xsi:type="dcterms:W3CDTF">2020-09-21T14:04:38Z</dcterms:created>
  <dcterms:modified xsi:type="dcterms:W3CDTF">2021-08-20T07:34:09Z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0x010100FD0407FFDCCD03408FDCD62175E72313</vt:lpwstr>
  </property>
</Properties>
</file>